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mo" panose="020B0604020202020204" pitchFamily="34" charset="0"/>
      <p:regular r:id="rId9"/>
    </p:embeddedFont>
    <p:embeddedFont>
      <p:font typeface="Arimo Bold" panose="020B0704020202020204" pitchFamily="34" charset="0"/>
      <p:regular r:id="rId10"/>
    </p:embeddedFont>
    <p:embeddedFont>
      <p:font typeface="Arimo Bold Italics" panose="020B0704020202090204" pitchFamily="34" charset="0"/>
      <p:regular r:id="rId11"/>
    </p:embeddedFont>
    <p:embeddedFont>
      <p:font typeface="Arimo Italics" panose="020B0604020202090204" pitchFamily="34" charset="0"/>
      <p:regular r:id="rId12"/>
    </p:embeddedFont>
    <p:embeddedFont>
      <p:font typeface="Times New Roman" panose="02020603050405020304" pitchFamily="18" charset="0"/>
      <p:regular r:id="rId13"/>
    </p:embeddedFont>
    <p:embeddedFont>
      <p:font typeface="Times New Roman Bold" panose="02030802070405020303" pitchFamily="18" charset="0"/>
      <p:regular r:id="rId14"/>
    </p:embeddedFont>
    <p:embeddedFont>
      <p:font typeface="Times New Roman Bold Italics" panose="02030802070405090303" pitchFamily="18" charset="0"/>
      <p:regular r:id="rId15"/>
    </p:embeddedFont>
    <p:embeddedFont>
      <p:font typeface="Times New Roman Italics" panose="02030502070405090303" pitchFamily="18" charset="0"/>
      <p:regular r:id="rId16"/>
    </p:embeddedFont>
    <p:embeddedFont>
      <p:font typeface="Times New Roman Medium" panose="02030502070405020303" pitchFamily="18" charset="0"/>
      <p:regular r:id="rId17"/>
    </p:embeddedFont>
    <p:embeddedFont>
      <p:font typeface="Times New Roman Medium Italics" panose="02030502070405090303" pitchFamily="18" charset="0"/>
      <p:regular r:id="rId18"/>
    </p:embeddedFont>
    <p:embeddedFont>
      <p:font typeface="Times New Roman Semi-Bold" panose="02030702070405020303" pitchFamily="18" charset="0"/>
      <p:regular r:id="rId19"/>
    </p:embeddedFont>
    <p:embeddedFont>
      <p:font typeface="Times New Roman Semi-Bold Italics" panose="02030702070405090303" pitchFamily="18" charset="0"/>
      <p:regular r:id="rId20"/>
    </p:embeddedFont>
    <p:embeddedFont>
      <p:font typeface="Times New Roman Ultra-Bold" panose="02030902070405020303" pitchFamily="18" charset="0"/>
      <p:regular r:id="rId21"/>
    </p:embeddedFont>
    <p:embeddedFont>
      <p:font typeface="TT Rounds Condensed" panose="02000506030000020003" pitchFamily="2" charset="0"/>
      <p:regular r:id="rId22"/>
    </p:embeddedFont>
    <p:embeddedFont>
      <p:font typeface="TT Rounds Condensed Bold" panose="02000806030000020003" pitchFamily="2" charset="0"/>
      <p:regular r:id="rId23"/>
    </p:embeddedFont>
    <p:embeddedFont>
      <p:font typeface="TT Rounds Condensed Bold Italics" panose="02000806030000090003" pitchFamily="2" charset="0"/>
      <p:regular r:id="rId24"/>
    </p:embeddedFont>
    <p:embeddedFont>
      <p:font typeface="TT Rounds Condensed Heavy" panose="02000506030000020003" pitchFamily="2" charset="0"/>
      <p:regular r:id="rId25"/>
    </p:embeddedFont>
    <p:embeddedFont>
      <p:font typeface="TT Rounds Condensed Heavy Italics" panose="02000506000000090003" pitchFamily="2" charset="0"/>
      <p:regular r:id="rId26"/>
    </p:embeddedFont>
    <p:embeddedFont>
      <p:font typeface="TT Rounds Condensed Italics" panose="02000506030000090003" pitchFamily="2" charset="0"/>
      <p:regular r:id="rId27"/>
    </p:embeddedFont>
    <p:embeddedFont>
      <p:font typeface="TT Rounds Condensed Thin" panose="02000503020000020003" pitchFamily="2" charset="0"/>
      <p:regular r:id="rId28"/>
    </p:embeddedFont>
    <p:embeddedFont>
      <p:font typeface="TT Rounds Condensed Thin Italics" panose="02000503020000090003" pitchFamily="2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5.fntdata" /><Relationship Id="rId18" Type="http://schemas.openxmlformats.org/officeDocument/2006/relationships/font" Target="fonts/font10.fntdata" /><Relationship Id="rId26" Type="http://schemas.openxmlformats.org/officeDocument/2006/relationships/font" Target="fonts/font18.fntdata" /><Relationship Id="rId3" Type="http://schemas.openxmlformats.org/officeDocument/2006/relationships/slide" Target="slides/slide2.xml" /><Relationship Id="rId21" Type="http://schemas.openxmlformats.org/officeDocument/2006/relationships/font" Target="fonts/font13.fntdata" /><Relationship Id="rId7" Type="http://schemas.openxmlformats.org/officeDocument/2006/relationships/slide" Target="slides/slide6.xml" /><Relationship Id="rId12" Type="http://schemas.openxmlformats.org/officeDocument/2006/relationships/font" Target="fonts/font4.fntdata" /><Relationship Id="rId17" Type="http://schemas.openxmlformats.org/officeDocument/2006/relationships/font" Target="fonts/font9.fntdata" /><Relationship Id="rId25" Type="http://schemas.openxmlformats.org/officeDocument/2006/relationships/font" Target="fonts/font17.fntdata" /><Relationship Id="rId33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font" Target="fonts/font8.fntdata" /><Relationship Id="rId20" Type="http://schemas.openxmlformats.org/officeDocument/2006/relationships/font" Target="fonts/font12.fntdata" /><Relationship Id="rId29" Type="http://schemas.openxmlformats.org/officeDocument/2006/relationships/font" Target="fonts/font21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3.fntdata" /><Relationship Id="rId24" Type="http://schemas.openxmlformats.org/officeDocument/2006/relationships/font" Target="fonts/font16.fntdata" /><Relationship Id="rId32" Type="http://schemas.openxmlformats.org/officeDocument/2006/relationships/theme" Target="theme/theme1.xml" /><Relationship Id="rId5" Type="http://schemas.openxmlformats.org/officeDocument/2006/relationships/slide" Target="slides/slide4.xml" /><Relationship Id="rId15" Type="http://schemas.openxmlformats.org/officeDocument/2006/relationships/font" Target="fonts/font7.fntdata" /><Relationship Id="rId23" Type="http://schemas.openxmlformats.org/officeDocument/2006/relationships/font" Target="fonts/font15.fntdata" /><Relationship Id="rId28" Type="http://schemas.openxmlformats.org/officeDocument/2006/relationships/font" Target="fonts/font20.fntdata" /><Relationship Id="rId10" Type="http://schemas.openxmlformats.org/officeDocument/2006/relationships/font" Target="fonts/font2.fntdata" /><Relationship Id="rId19" Type="http://schemas.openxmlformats.org/officeDocument/2006/relationships/font" Target="fonts/font11.fntdata" /><Relationship Id="rId31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font" Target="fonts/font1.fntdata" /><Relationship Id="rId14" Type="http://schemas.openxmlformats.org/officeDocument/2006/relationships/font" Target="fonts/font6.fntdata" /><Relationship Id="rId22" Type="http://schemas.openxmlformats.org/officeDocument/2006/relationships/font" Target="fonts/font14.fntdata" /><Relationship Id="rId27" Type="http://schemas.openxmlformats.org/officeDocument/2006/relationships/font" Target="fonts/font19.fntdata" /><Relationship Id="rId30" Type="http://schemas.openxmlformats.org/officeDocument/2006/relationships/presProps" Target="presProps.xml" /></Relationships>
</file>

<file path=ppt/media/image1.jpeg>
</file>

<file path=ppt/media/image2.png>
</file>

<file path=ppt/media/image3.svg>
</file>

<file path=ppt/media/image4.jpe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4.jpeg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vasrisa/Social_media_application" TargetMode="External" /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647056" y="3819922"/>
            <a:ext cx="6423136" cy="3762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8"/>
              </a:lnSpc>
            </a:pPr>
            <a:endParaRPr/>
          </a:p>
          <a:p>
            <a:pPr algn="l">
              <a:lnSpc>
                <a:spcPts val="5638"/>
              </a:lnSpc>
            </a:pPr>
            <a:r>
              <a:rPr lang="en-US" sz="4800">
                <a:solidFill>
                  <a:srgbClr val="223669"/>
                </a:solidFill>
                <a:latin typeface="Times New Roman Bold"/>
              </a:rPr>
              <a:t>Social Media Application</a:t>
            </a:r>
          </a:p>
          <a:p>
            <a:pPr algn="l">
              <a:lnSpc>
                <a:spcPts val="5638"/>
              </a:lnSpc>
            </a:pPr>
            <a:endParaRPr lang="en-US" sz="4800">
              <a:solidFill>
                <a:srgbClr val="223669"/>
              </a:solidFill>
              <a:latin typeface="Times New Roman Bold"/>
            </a:endParaRPr>
          </a:p>
          <a:p>
            <a:pPr algn="l">
              <a:lnSpc>
                <a:spcPts val="5638"/>
              </a:lnSpc>
            </a:pPr>
            <a:r>
              <a:rPr lang="en-US" sz="4800">
                <a:solidFill>
                  <a:srgbClr val="223669"/>
                </a:solidFill>
                <a:latin typeface="Times New Roman Bold"/>
              </a:rPr>
              <a:t>Task - 1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2270" y="2718653"/>
            <a:ext cx="430856" cy="444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6"/>
              </a:lnSpc>
            </a:pPr>
            <a:r>
              <a:rPr lang="en-US" sz="2799" spc="25">
                <a:solidFill>
                  <a:srgbClr val="FFFFFF"/>
                </a:solidFill>
                <a:ea typeface="TT Rounds Condensed"/>
              </a:rPr>
              <a:t>▪</a:t>
            </a:r>
          </a:p>
        </p:txBody>
      </p:sp>
      <p:sp>
        <p:nvSpPr>
          <p:cNvPr id="3" name="Freeform 3"/>
          <p:cNvSpPr/>
          <p:nvPr/>
        </p:nvSpPr>
        <p:spPr>
          <a:xfrm>
            <a:off x="662298" y="509588"/>
            <a:ext cx="9659303" cy="9123807"/>
          </a:xfrm>
          <a:custGeom>
            <a:avLst/>
            <a:gdLst/>
            <a:ahLst/>
            <a:cxnLst/>
            <a:rect l="l" t="t" r="r" b="b"/>
            <a:pathLst>
              <a:path w="9659303" h="9123807">
                <a:moveTo>
                  <a:pt x="0" y="0"/>
                </a:moveTo>
                <a:lnTo>
                  <a:pt x="9659303" y="0"/>
                </a:lnTo>
                <a:lnTo>
                  <a:pt x="9659303" y="9123807"/>
                </a:lnTo>
                <a:lnTo>
                  <a:pt x="0" y="91238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09980" y="652078"/>
            <a:ext cx="7593984" cy="799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CC9900"/>
                </a:solidFill>
                <a:latin typeface="Times New Roman Bold"/>
              </a:rPr>
              <a:t>Social Media Application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80262" y="1473236"/>
            <a:ext cx="8458080" cy="3654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519" lvl="2" indent="-225173" algn="just">
              <a:lnSpc>
                <a:spcPts val="3358"/>
              </a:lnSpc>
              <a:buFont typeface="Arial"/>
              <a:buChar char="⚬"/>
            </a:pPr>
            <a:r>
              <a:rPr lang="en-US" sz="2799">
                <a:solidFill>
                  <a:srgbClr val="FFFFFF"/>
                </a:solidFill>
                <a:latin typeface="Times New Roman"/>
              </a:rPr>
              <a:t>A social  media platform is a digital hub for connecting, sharing, and interacting. </a:t>
            </a:r>
          </a:p>
          <a:p>
            <a:pPr marL="675519" lvl="2" indent="-225173" algn="just">
              <a:lnSpc>
                <a:spcPts val="3358"/>
              </a:lnSpc>
              <a:buFont typeface="Arial"/>
              <a:buChar char="⚬"/>
            </a:pPr>
            <a:r>
              <a:rPr lang="en-US" sz="2799">
                <a:solidFill>
                  <a:srgbClr val="FFFFFF"/>
                </a:solidFill>
                <a:latin typeface="Times New Roman"/>
              </a:rPr>
              <a:t>Users create profiles and post user-generated content, including text, images, videos, and links, which others engage with through likes, comments, and shares. </a:t>
            </a:r>
          </a:p>
          <a:p>
            <a:pPr marL="675519" lvl="2" indent="-225173" algn="just">
              <a:lnSpc>
                <a:spcPts val="3358"/>
              </a:lnSpc>
              <a:buFont typeface="Arial"/>
              <a:buChar char="⚬"/>
            </a:pPr>
            <a:r>
              <a:rPr lang="en-US" sz="2799">
                <a:solidFill>
                  <a:srgbClr val="FFFFFF"/>
                </a:solidFill>
                <a:latin typeface="Times New Roman"/>
              </a:rPr>
              <a:t>These platforms foster global connections and impact personal relationships, politics, business, and society at large.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1253190" y="5217974"/>
          <a:ext cx="8686800" cy="2946400"/>
        </p:xfrm>
        <a:graphic>
          <a:graphicData uri="http://schemas.openxmlformats.org/drawingml/2006/table">
            <a:tbl>
              <a:tblPr/>
              <a:tblGrid>
                <a:gridCol w="289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6600"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LMS Username</a:t>
                      </a: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Name</a:t>
                      </a: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Batch</a:t>
                      </a: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au910020104039</a:t>
                      </a: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Sankari B R P</a:t>
                      </a: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CC_2</a:t>
                      </a: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au910020104046</a:t>
                      </a: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Uvasri S A</a:t>
                      </a: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CC_2</a:t>
                      </a: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6600"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au910020104307</a:t>
                      </a:r>
                      <a:endParaRPr lang="en-US" sz="1100"/>
                    </a:p>
                    <a:p>
                      <a:pPr algn="ctr">
                        <a:lnSpc>
                          <a:spcPts val="3358"/>
                        </a:lnSpc>
                      </a:pP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Neelakandan T</a:t>
                      </a: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8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Times New Roman"/>
                        </a:rPr>
                        <a:t>CC_2</a:t>
                      </a:r>
                      <a:endParaRPr lang="en-US" sz="1100"/>
                    </a:p>
                  </a:txBody>
                  <a:tcPr marT="91440" marB="91440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7" name="Group 7"/>
          <p:cNvGrpSpPr/>
          <p:nvPr/>
        </p:nvGrpSpPr>
        <p:grpSpPr>
          <a:xfrm>
            <a:off x="10296128" y="534988"/>
            <a:ext cx="7519602" cy="9073008"/>
            <a:chOff x="0" y="0"/>
            <a:chExt cx="10026136" cy="120973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026142" cy="12097385"/>
            </a:xfrm>
            <a:custGeom>
              <a:avLst/>
              <a:gdLst/>
              <a:ahLst/>
              <a:cxnLst/>
              <a:rect l="l" t="t" r="r" b="b"/>
              <a:pathLst>
                <a:path w="10026142" h="12097385">
                  <a:moveTo>
                    <a:pt x="0" y="0"/>
                  </a:moveTo>
                  <a:lnTo>
                    <a:pt x="10026142" y="0"/>
                  </a:lnTo>
                  <a:lnTo>
                    <a:pt x="10026142" y="12097385"/>
                  </a:lnTo>
                  <a:lnTo>
                    <a:pt x="0" y="120973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9402" r="-9402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19064" y="394122"/>
            <a:ext cx="16849916" cy="9498711"/>
            <a:chOff x="0" y="0"/>
            <a:chExt cx="22466554" cy="1266494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466554" cy="12664948"/>
            </a:xfrm>
            <a:custGeom>
              <a:avLst/>
              <a:gdLst/>
              <a:ahLst/>
              <a:cxnLst/>
              <a:rect l="l" t="t" r="r" b="b"/>
              <a:pathLst>
                <a:path w="22466554" h="12664948">
                  <a:moveTo>
                    <a:pt x="0" y="0"/>
                  </a:moveTo>
                  <a:lnTo>
                    <a:pt x="22466554" y="0"/>
                  </a:lnTo>
                  <a:lnTo>
                    <a:pt x="22466554" y="12664948"/>
                  </a:lnTo>
                  <a:lnTo>
                    <a:pt x="0" y="12664948"/>
                  </a:lnTo>
                  <a:close/>
                </a:path>
              </a:pathLst>
            </a:custGeom>
            <a:solidFill>
              <a:srgbClr val="002060">
                <a:alpha val="88235"/>
              </a:srgbClr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717921" y="392979"/>
            <a:ext cx="16852202" cy="9500997"/>
            <a:chOff x="0" y="0"/>
            <a:chExt cx="22469602" cy="126679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469602" cy="12667996"/>
            </a:xfrm>
            <a:custGeom>
              <a:avLst/>
              <a:gdLst/>
              <a:ahLst/>
              <a:cxnLst/>
              <a:rect l="l" t="t" r="r" b="b"/>
              <a:pathLst>
                <a:path w="22469602" h="12667996">
                  <a:moveTo>
                    <a:pt x="1524" y="0"/>
                  </a:moveTo>
                  <a:lnTo>
                    <a:pt x="22468078" y="0"/>
                  </a:lnTo>
                  <a:cubicBezTo>
                    <a:pt x="22468967" y="0"/>
                    <a:pt x="22469602" y="762"/>
                    <a:pt x="22469602" y="1524"/>
                  </a:cubicBezTo>
                  <a:lnTo>
                    <a:pt x="22469602" y="12666472"/>
                  </a:lnTo>
                  <a:cubicBezTo>
                    <a:pt x="22469602" y="12667361"/>
                    <a:pt x="22468841" y="12667996"/>
                    <a:pt x="22468078" y="12667996"/>
                  </a:cubicBezTo>
                  <a:lnTo>
                    <a:pt x="1524" y="12667996"/>
                  </a:lnTo>
                  <a:cubicBezTo>
                    <a:pt x="635" y="12667996"/>
                    <a:pt x="0" y="12667234"/>
                    <a:pt x="0" y="12666472"/>
                  </a:cubicBezTo>
                  <a:lnTo>
                    <a:pt x="0" y="1524"/>
                  </a:lnTo>
                  <a:cubicBezTo>
                    <a:pt x="0" y="635"/>
                    <a:pt x="762" y="0"/>
                    <a:pt x="1524" y="0"/>
                  </a:cubicBezTo>
                  <a:moveTo>
                    <a:pt x="1524" y="3048"/>
                  </a:moveTo>
                  <a:lnTo>
                    <a:pt x="1524" y="1524"/>
                  </a:lnTo>
                  <a:lnTo>
                    <a:pt x="3048" y="1524"/>
                  </a:lnTo>
                  <a:lnTo>
                    <a:pt x="3048" y="12666472"/>
                  </a:lnTo>
                  <a:lnTo>
                    <a:pt x="1524" y="12666472"/>
                  </a:lnTo>
                  <a:lnTo>
                    <a:pt x="1524" y="12664948"/>
                  </a:lnTo>
                  <a:lnTo>
                    <a:pt x="22468078" y="12664948"/>
                  </a:lnTo>
                  <a:lnTo>
                    <a:pt x="22468078" y="12666472"/>
                  </a:lnTo>
                  <a:lnTo>
                    <a:pt x="22466554" y="12666472"/>
                  </a:lnTo>
                  <a:lnTo>
                    <a:pt x="22466554" y="1524"/>
                  </a:lnTo>
                  <a:lnTo>
                    <a:pt x="22468078" y="1524"/>
                  </a:lnTo>
                  <a:lnTo>
                    <a:pt x="22468078" y="3048"/>
                  </a:lnTo>
                  <a:lnTo>
                    <a:pt x="1524" y="3048"/>
                  </a:lnTo>
                  <a:close/>
                </a:path>
              </a:pathLst>
            </a:custGeom>
            <a:solidFill>
              <a:srgbClr val="17375E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57750" y="600549"/>
            <a:ext cx="16748272" cy="999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920"/>
              </a:lnSpc>
            </a:pPr>
            <a:r>
              <a:rPr lang="en-US" sz="4400" u="sng">
                <a:solidFill>
                  <a:srgbClr val="CC9900"/>
                </a:solidFill>
                <a:latin typeface="Times New Roman Bold"/>
              </a:rPr>
              <a:t>Task 1</a:t>
            </a:r>
          </a:p>
          <a:p>
            <a:pPr algn="just">
              <a:lnSpc>
                <a:spcPts val="6480"/>
              </a:lnSpc>
            </a:pPr>
            <a:r>
              <a:rPr lang="en-US" sz="3600" u="sng">
                <a:solidFill>
                  <a:srgbClr val="CC9900"/>
                </a:solidFill>
                <a:latin typeface="Times New Roman Bold"/>
              </a:rPr>
              <a:t>Technical Specifications:</a:t>
            </a:r>
          </a:p>
          <a:p>
            <a:pPr marL="772160" lvl="2" indent="-257387" algn="just">
              <a:lnSpc>
                <a:spcPts val="5760"/>
              </a:lnSpc>
              <a:buFont typeface="Arial"/>
              <a:buChar char="⚬"/>
            </a:pPr>
            <a:r>
              <a:rPr lang="en-US" sz="3200">
                <a:solidFill>
                  <a:srgbClr val="FFFFFF"/>
                </a:solidFill>
                <a:latin typeface="Times New Roman"/>
              </a:rPr>
              <a:t>HTML</a:t>
            </a:r>
          </a:p>
          <a:p>
            <a:pPr marL="772160" lvl="2" indent="-257387" algn="just">
              <a:lnSpc>
                <a:spcPts val="5760"/>
              </a:lnSpc>
              <a:buFont typeface="Arial"/>
              <a:buChar char="⚬"/>
            </a:pPr>
            <a:r>
              <a:rPr lang="en-US" sz="3200">
                <a:solidFill>
                  <a:srgbClr val="FFFFFF"/>
                </a:solidFill>
                <a:latin typeface="Times New Roman"/>
              </a:rPr>
              <a:t>CSS</a:t>
            </a:r>
          </a:p>
          <a:p>
            <a:pPr marL="772160" lvl="2" indent="-257387" algn="just">
              <a:lnSpc>
                <a:spcPts val="5760"/>
              </a:lnSpc>
              <a:buFont typeface="Arial"/>
              <a:buChar char="⚬"/>
            </a:pPr>
            <a:r>
              <a:rPr lang="en-US" sz="3200">
                <a:solidFill>
                  <a:srgbClr val="FFFFFF"/>
                </a:solidFill>
                <a:latin typeface="Times New Roman"/>
              </a:rPr>
              <a:t>React Js</a:t>
            </a:r>
          </a:p>
          <a:p>
            <a:pPr marL="868680" lvl="2" indent="-289560" algn="just">
              <a:lnSpc>
                <a:spcPts val="6480"/>
              </a:lnSpc>
            </a:pPr>
            <a:r>
              <a:rPr lang="en-US" sz="3600" u="sng">
                <a:solidFill>
                  <a:srgbClr val="CC9900"/>
                </a:solidFill>
                <a:latin typeface="Times New Roman Bold"/>
              </a:rPr>
              <a:t>Evaluation</a:t>
            </a:r>
            <a:r>
              <a:rPr lang="en-US" sz="3600" u="sng">
                <a:solidFill>
                  <a:srgbClr val="CC9900"/>
                </a:solidFill>
                <a:latin typeface="Times New Roman"/>
              </a:rPr>
              <a:t> </a:t>
            </a:r>
            <a:r>
              <a:rPr lang="en-US" sz="3600" u="sng">
                <a:solidFill>
                  <a:srgbClr val="CC9900"/>
                </a:solidFill>
                <a:latin typeface="Times New Roman Bold"/>
              </a:rPr>
              <a:t>Metrics</a:t>
            </a:r>
            <a:r>
              <a:rPr lang="en-US" sz="3600" u="sng">
                <a:solidFill>
                  <a:srgbClr val="CC9900"/>
                </a:solidFill>
                <a:latin typeface="Times New Roman"/>
              </a:rPr>
              <a:t>:</a:t>
            </a:r>
          </a:p>
          <a:p>
            <a:pPr marL="772160" lvl="2" indent="-257387" algn="just">
              <a:lnSpc>
                <a:spcPts val="5760"/>
              </a:lnSpc>
            </a:pPr>
            <a:r>
              <a:rPr lang="en-US" sz="3200">
                <a:solidFill>
                  <a:srgbClr val="FFFFFF"/>
                </a:solidFill>
                <a:latin typeface="Times New Roman Bold"/>
              </a:rPr>
              <a:t>User Engagement: </a:t>
            </a:r>
            <a:r>
              <a:rPr lang="en-US" sz="3200">
                <a:solidFill>
                  <a:srgbClr val="FFFFFF"/>
                </a:solidFill>
                <a:latin typeface="Times New Roman"/>
              </a:rPr>
              <a:t>Measure user activity for platform popularity and retention.</a:t>
            </a:r>
          </a:p>
          <a:p>
            <a:pPr marL="772160" lvl="2" indent="-257387" algn="just">
              <a:lnSpc>
                <a:spcPts val="5760"/>
              </a:lnSpc>
            </a:pPr>
            <a:r>
              <a:rPr lang="en-US" sz="3200">
                <a:solidFill>
                  <a:srgbClr val="FFFFFF"/>
                </a:solidFill>
                <a:latin typeface="Times New Roman Bold"/>
              </a:rPr>
              <a:t>Content Interaction:</a:t>
            </a:r>
            <a:r>
              <a:rPr lang="en-US" sz="3200">
                <a:solidFill>
                  <a:srgbClr val="FFFFFF"/>
                </a:solidFill>
                <a:latin typeface="Times New Roman"/>
              </a:rPr>
              <a:t> Assess user interaction and content appeal.</a:t>
            </a:r>
          </a:p>
          <a:p>
            <a:pPr marL="772160" lvl="2" indent="-257387" algn="just">
              <a:lnSpc>
                <a:spcPts val="5760"/>
              </a:lnSpc>
            </a:pPr>
            <a:r>
              <a:rPr lang="en-US" sz="3200">
                <a:solidFill>
                  <a:srgbClr val="FFFFFF"/>
                </a:solidFill>
                <a:latin typeface="Times New Roman Bold"/>
              </a:rPr>
              <a:t>Performance and Scalability: </a:t>
            </a:r>
            <a:r>
              <a:rPr lang="en-US" sz="3200">
                <a:solidFill>
                  <a:srgbClr val="FFFFFF"/>
                </a:solidFill>
                <a:latin typeface="Times New Roman"/>
              </a:rPr>
              <a:t>Ensure responsive user experience and scalability.</a:t>
            </a:r>
          </a:p>
          <a:p>
            <a:pPr marL="772160" lvl="2" indent="-257387" algn="just">
              <a:lnSpc>
                <a:spcPts val="5760"/>
              </a:lnSpc>
            </a:pPr>
            <a:r>
              <a:rPr lang="en-US" sz="3200">
                <a:solidFill>
                  <a:srgbClr val="FFFFFF"/>
                </a:solidFill>
                <a:latin typeface="Times New Roman Bold"/>
              </a:rPr>
              <a:t>Security and Privacy Compliance:</a:t>
            </a:r>
            <a:r>
              <a:rPr lang="en-US" sz="3200">
                <a:solidFill>
                  <a:srgbClr val="FFFFFF"/>
                </a:solidFill>
                <a:latin typeface="Times New Roman"/>
              </a:rPr>
              <a:t> Monitor incidents and legal adherence for data protection.</a:t>
            </a:r>
          </a:p>
          <a:p>
            <a:pPr marL="772160" lvl="2" indent="-257387" algn="just">
              <a:lnSpc>
                <a:spcPts val="5760"/>
              </a:lnSpc>
            </a:pPr>
            <a:r>
              <a:rPr lang="en-US" sz="3200">
                <a:solidFill>
                  <a:srgbClr val="FFFFFF"/>
                </a:solidFill>
                <a:latin typeface="Times New Roman Bold"/>
              </a:rPr>
              <a:t>Usability and Business Impact: </a:t>
            </a:r>
            <a:r>
              <a:rPr lang="en-US" sz="3200">
                <a:solidFill>
                  <a:srgbClr val="FFFFFF"/>
                </a:solidFill>
                <a:latin typeface="Times New Roman"/>
              </a:rPr>
              <a:t>Gather feedback on usability; assess financial success.</a:t>
            </a:r>
          </a:p>
          <a:p>
            <a:pPr marL="772160" lvl="2" indent="-257387" algn="just">
              <a:lnSpc>
                <a:spcPts val="5760"/>
              </a:lnSpc>
            </a:pPr>
            <a:endParaRPr lang="en-US" sz="3200">
              <a:solidFill>
                <a:srgbClr val="FFFFFF"/>
              </a:solidFill>
              <a:latin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9648" y="365572"/>
            <a:ext cx="16828674" cy="9411843"/>
          </a:xfrm>
          <a:custGeom>
            <a:avLst/>
            <a:gdLst/>
            <a:ahLst/>
            <a:cxnLst/>
            <a:rect l="l" t="t" r="r" b="b"/>
            <a:pathLst>
              <a:path w="16828674" h="9411843">
                <a:moveTo>
                  <a:pt x="0" y="0"/>
                </a:moveTo>
                <a:lnTo>
                  <a:pt x="16828674" y="0"/>
                </a:lnTo>
                <a:lnTo>
                  <a:pt x="16828674" y="9411843"/>
                </a:lnTo>
                <a:lnTo>
                  <a:pt x="0" y="94118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66488" y="553274"/>
            <a:ext cx="16594984" cy="9070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 u="sng">
                <a:solidFill>
                  <a:srgbClr val="CC9900"/>
                </a:solidFill>
                <a:latin typeface="Times New Roman Bold"/>
              </a:rPr>
              <a:t>Step-Wise Description : </a:t>
            </a:r>
          </a:p>
          <a:p>
            <a:pPr marL="675519" lvl="2" indent="-225173" algn="just">
              <a:lnSpc>
                <a:spcPts val="5038"/>
              </a:lnSpc>
              <a:buFont typeface="Arial"/>
              <a:buChar char="⚬"/>
            </a:pPr>
            <a:r>
              <a:rPr lang="en-US" sz="2799" spc="25">
                <a:solidFill>
                  <a:srgbClr val="FFFFFF"/>
                </a:solidFill>
                <a:latin typeface="TT Rounds Condensed Bold"/>
              </a:rPr>
              <a:t>Idea:</a:t>
            </a:r>
            <a:r>
              <a:rPr lang="en-US" sz="2799" spc="25">
                <a:solidFill>
                  <a:srgbClr val="FFFFFF"/>
                </a:solidFill>
                <a:latin typeface="TT Rounds Condensed"/>
              </a:rPr>
              <a:t> Define the purpose and target audience, outlining the desired user experience</a:t>
            </a:r>
          </a:p>
          <a:p>
            <a:pPr marL="675519" lvl="2" indent="-225173" algn="just">
              <a:lnSpc>
                <a:spcPts val="5038"/>
              </a:lnSpc>
              <a:buFont typeface="Arial"/>
              <a:buChar char="⚬"/>
            </a:pPr>
            <a:r>
              <a:rPr lang="en-US" sz="2799" spc="25">
                <a:solidFill>
                  <a:srgbClr val="FFFFFF"/>
                </a:solidFill>
                <a:latin typeface="Times New Roman Bold"/>
              </a:rPr>
              <a:t>Plan:</a:t>
            </a:r>
            <a:r>
              <a:rPr lang="en-US" sz="2799" spc="25">
                <a:solidFill>
                  <a:srgbClr val="FFFFFF"/>
                </a:solidFill>
                <a:latin typeface="Times New Roman"/>
              </a:rPr>
              <a:t> Set objectives, and outline features, considering the overall structure.</a:t>
            </a:r>
          </a:p>
          <a:p>
            <a:pPr marL="675519" lvl="2" indent="-225173" algn="just">
              <a:lnSpc>
                <a:spcPts val="5038"/>
              </a:lnSpc>
              <a:buFont typeface="Arial"/>
              <a:buChar char="⚬"/>
            </a:pPr>
            <a:r>
              <a:rPr lang="en-US" sz="2799" spc="25">
                <a:solidFill>
                  <a:srgbClr val="FFFFFF"/>
                </a:solidFill>
                <a:latin typeface="Times New Roman"/>
              </a:rPr>
              <a:t> </a:t>
            </a:r>
            <a:r>
              <a:rPr lang="en-US" sz="2799" spc="25">
                <a:solidFill>
                  <a:srgbClr val="FFFFFF"/>
                </a:solidFill>
                <a:latin typeface="Times New Roman Bold"/>
              </a:rPr>
              <a:t>Design: </a:t>
            </a:r>
            <a:r>
              <a:rPr lang="en-US" sz="2799" spc="25">
                <a:solidFill>
                  <a:srgbClr val="FFFFFF"/>
                </a:solidFill>
                <a:latin typeface="Times New Roman"/>
              </a:rPr>
              <a:t>Develop wireframes and ensure a visually appealing and user-friendly layout.</a:t>
            </a:r>
          </a:p>
          <a:p>
            <a:pPr marL="675519" lvl="2" indent="-225173" algn="just">
              <a:lnSpc>
                <a:spcPts val="5038"/>
              </a:lnSpc>
              <a:buFont typeface="Arial"/>
              <a:buChar char="⚬"/>
            </a:pPr>
            <a:r>
              <a:rPr lang="en-US" sz="2799" spc="25">
                <a:solidFill>
                  <a:srgbClr val="FFFFFF"/>
                </a:solidFill>
                <a:latin typeface="Times New Roman Bold"/>
              </a:rPr>
              <a:t>Develop:</a:t>
            </a:r>
            <a:r>
              <a:rPr lang="en-US" sz="2799" spc="25">
                <a:solidFill>
                  <a:srgbClr val="FFFFFF"/>
                </a:solidFill>
                <a:latin typeface="Times New Roman"/>
              </a:rPr>
              <a:t> Select a platform, code and integrate necessary features for a functional site.</a:t>
            </a:r>
          </a:p>
          <a:p>
            <a:pPr marL="675519" lvl="2" indent="-225173" algn="just">
              <a:lnSpc>
                <a:spcPts val="5038"/>
              </a:lnSpc>
              <a:buFont typeface="Arial"/>
              <a:buChar char="⚬"/>
            </a:pPr>
            <a:r>
              <a:rPr lang="en-US" sz="2799" spc="25">
                <a:solidFill>
                  <a:srgbClr val="FFFFFF"/>
                </a:solidFill>
                <a:latin typeface="Times New Roman Bold"/>
              </a:rPr>
              <a:t>Launch:</a:t>
            </a:r>
            <a:r>
              <a:rPr lang="en-US" sz="2799" spc="25">
                <a:solidFill>
                  <a:srgbClr val="FFFFFF"/>
                </a:solidFill>
                <a:latin typeface="Times New Roman"/>
              </a:rPr>
              <a:t> Choose reliable hosting, configure your domain, thoroughly test, and make your website live, followed by ongoing monitoring and updates.</a:t>
            </a:r>
          </a:p>
          <a:p>
            <a:pPr marL="1061910" lvl="2" indent="-353970" algn="just">
              <a:lnSpc>
                <a:spcPts val="7920"/>
              </a:lnSpc>
            </a:pPr>
            <a:r>
              <a:rPr lang="en-US" sz="4400" u="sng" spc="41">
                <a:solidFill>
                  <a:srgbClr val="CC9900"/>
                </a:solidFill>
                <a:latin typeface="Times New Roman Bold"/>
              </a:rPr>
              <a:t>Summary:</a:t>
            </a:r>
          </a:p>
          <a:p>
            <a:pPr marL="675519" lvl="2" indent="-225173" algn="just">
              <a:lnSpc>
                <a:spcPts val="5038"/>
              </a:lnSpc>
            </a:pPr>
            <a:r>
              <a:rPr lang="en-US" sz="2799" spc="25">
                <a:solidFill>
                  <a:srgbClr val="FFFFFF"/>
                </a:solidFill>
                <a:latin typeface="Times New Roman"/>
              </a:rPr>
              <a:t>A social media application facilitates user connection and content sharing through profile creation, interactive posts, and private messaging. Users engage with others through likes, comments, and shares, fostering a dynamic and personalized online community. The platform also emphasizes privacy settings, notifications, and trends, creating a seamless and engaging user experience.</a:t>
            </a:r>
          </a:p>
          <a:p>
            <a:pPr marL="675519" lvl="2" indent="-225173" algn="just">
              <a:lnSpc>
                <a:spcPts val="5038"/>
              </a:lnSpc>
            </a:pPr>
            <a:endParaRPr lang="en-US" sz="2799" spc="25">
              <a:solidFill>
                <a:srgbClr val="FFFFFF"/>
              </a:solidFill>
              <a:latin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470056" y="402050"/>
            <a:ext cx="7541654" cy="7460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53"/>
              </a:lnSpc>
            </a:pPr>
            <a:r>
              <a:rPr lang="en-US" sz="4800" dirty="0">
                <a:solidFill>
                  <a:srgbClr val="C88C32"/>
                </a:solidFill>
                <a:latin typeface="Arimo Bold"/>
                <a:ea typeface="Arimo Bold"/>
              </a:rPr>
              <a:t>Assessment Parameter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29899" y="2025880"/>
            <a:ext cx="3256833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45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Gather requirements for the </a:t>
            </a:r>
          </a:p>
          <a:p>
            <a:pPr algn="l">
              <a:lnSpc>
                <a:spcPts val="2400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</a:rPr>
              <a:t>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413880" y="1885696"/>
            <a:ext cx="3421478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45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Add </a:t>
            </a:r>
            <a:r>
              <a:rPr lang="en-US" sz="2000" dirty="0" err="1">
                <a:solidFill>
                  <a:srgbClr val="000000"/>
                </a:solidFill>
                <a:latin typeface="Arimo"/>
                <a:ea typeface="Arimo"/>
              </a:rPr>
              <a:t>Readme.md</a:t>
            </a: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 file with </a:t>
            </a:r>
          </a:p>
          <a:p>
            <a:pPr algn="l">
              <a:lnSpc>
                <a:spcPts val="2400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Description of the project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231764" y="4340708"/>
            <a:ext cx="2639060" cy="619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5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Prepare database design </a:t>
            </a:r>
            <a:r>
              <a:rPr lang="en-US" sz="2000" dirty="0">
                <a:solidFill>
                  <a:srgbClr val="000000"/>
                </a:solidFill>
                <a:latin typeface="Arimo"/>
              </a:rPr>
              <a:t>schemas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757154" y="4340708"/>
            <a:ext cx="3965080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45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Commit all changes with "first </a:t>
            </a:r>
          </a:p>
          <a:p>
            <a:pPr algn="l">
              <a:lnSpc>
                <a:spcPts val="2400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</a:rPr>
              <a:t>commit"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111102" y="4424180"/>
            <a:ext cx="2396032" cy="78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9"/>
              </a:lnSpc>
            </a:pPr>
            <a:r>
              <a:rPr lang="en-US" sz="3600">
                <a:solidFill>
                  <a:srgbClr val="223669"/>
                </a:solidFill>
                <a:latin typeface="Arimo Bold"/>
              </a:rPr>
              <a:t>Check-List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32064" y="6861180"/>
            <a:ext cx="2572512" cy="62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5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Get your initial project </a:t>
            </a:r>
          </a:p>
          <a:p>
            <a:pPr algn="l">
              <a:lnSpc>
                <a:spcPts val="2400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Structure ready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387426" y="6861180"/>
            <a:ext cx="3122676" cy="62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5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Create repository on </a:t>
            </a:r>
            <a:r>
              <a:rPr lang="en-US" sz="2000" dirty="0" err="1">
                <a:solidFill>
                  <a:srgbClr val="000000"/>
                </a:solidFill>
                <a:latin typeface="Arimo"/>
                <a:ea typeface="Arimo"/>
              </a:rPr>
              <a:t>Github</a:t>
            </a: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 </a:t>
            </a:r>
          </a:p>
          <a:p>
            <a:pPr algn="l">
              <a:lnSpc>
                <a:spcPts val="2400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related to project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636614" y="8632980"/>
            <a:ext cx="2503170" cy="298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5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Initiate a </a:t>
            </a:r>
            <a:r>
              <a:rPr lang="en-US" sz="2000" dirty="0" err="1">
                <a:solidFill>
                  <a:srgbClr val="000000"/>
                </a:solidFill>
                <a:latin typeface="Arimo"/>
                <a:ea typeface="Arimo"/>
              </a:rPr>
              <a:t>git</a:t>
            </a: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 repository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352730" y="8632980"/>
            <a:ext cx="3065270" cy="619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45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</a:rPr>
              <a:t>Push your changes to </a:t>
            </a:r>
            <a:r>
              <a:rPr lang="en-US" sz="2000" dirty="0" err="1">
                <a:solidFill>
                  <a:srgbClr val="000000"/>
                </a:solidFill>
                <a:latin typeface="Arimo"/>
                <a:ea typeface="Arimo"/>
              </a:rPr>
              <a:t>Github</a:t>
            </a:r>
            <a:endParaRPr lang="en-US" sz="2000" dirty="0">
              <a:solidFill>
                <a:srgbClr val="000000"/>
              </a:solidFill>
              <a:latin typeface="Arimo"/>
              <a:ea typeface="Arim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7258890" y="1750712"/>
            <a:ext cx="4367020" cy="651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30"/>
              </a:lnSpc>
            </a:pPr>
            <a:r>
              <a:rPr lang="en-US" sz="3600">
                <a:solidFill>
                  <a:srgbClr val="FFFFFF"/>
                </a:solidFill>
                <a:latin typeface="Arimo Bold"/>
              </a:rPr>
              <a:t>Submission Github</a:t>
            </a:r>
          </a:p>
        </p:txBody>
      </p:sp>
      <p:sp>
        <p:nvSpPr>
          <p:cNvPr id="11" name="TextBox 10">
            <a:hlinkClick r:id="rId3"/>
            <a:extLst>
              <a:ext uri="{FF2B5EF4-FFF2-40B4-BE49-F238E27FC236}">
                <a16:creationId xmlns:a16="http://schemas.microsoft.com/office/drawing/2014/main" id="{EA166F14-5DB1-7D34-AC69-A749F55CB7DA}"/>
              </a:ext>
            </a:extLst>
          </p:cNvPr>
          <p:cNvSpPr txBox="1"/>
          <p:nvPr/>
        </p:nvSpPr>
        <p:spPr>
          <a:xfrm>
            <a:off x="8009334" y="4304567"/>
            <a:ext cx="9140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https://github.com/Uvasrisa/Social_media_application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NM 2.0__Task 1.pptx</dc:title>
  <cp:lastModifiedBy>Uvasri S A</cp:lastModifiedBy>
  <cp:revision>5</cp:revision>
  <dcterms:created xsi:type="dcterms:W3CDTF">2006-08-16T00:00:00Z</dcterms:created>
  <dcterms:modified xsi:type="dcterms:W3CDTF">2023-11-10T11:43:59Z</dcterms:modified>
  <dc:identifier>DAFzv9BtioM</dc:identifier>
</cp:coreProperties>
</file>

<file path=docProps/thumbnail.jpeg>
</file>